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2"/>
  </p:notesMasterIdLst>
  <p:sldIdLst>
    <p:sldId id="259" r:id="rId3"/>
    <p:sldId id="283" r:id="rId4"/>
    <p:sldId id="278" r:id="rId5"/>
    <p:sldId id="269" r:id="rId6"/>
    <p:sldId id="276" r:id="rId7"/>
    <p:sldId id="277" r:id="rId8"/>
    <p:sldId id="260" r:id="rId9"/>
    <p:sldId id="280" r:id="rId10"/>
    <p:sldId id="286" r:id="rId11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1E981D6-3DA7-4F55-A847-4A50A185B6DB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A06F918-ACFE-4FF2-ABB8-884C7EF6E0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F70C568-C6B3-41D0-85D5-0FD93A33299D}" type="slidenum">
              <a:rPr lang="en-US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686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2D2B0E1-003E-4C5D-984F-E8ECD036F72B}" type="slidenum">
              <a:rPr lang="en-US" sz="1200"/>
              <a:pPr algn="r"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88B191-51D3-424A-8954-9ECBAE312313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BC6186-C3C5-4B94-8CFC-E77FA3F3C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67B8F-9B14-424A-8CAC-6954B0E82810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F3F16-7EA5-4BDF-83EA-8A05EF14E1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DF0AF-94F7-4FBC-B595-DCBBB7B71DE2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94DFAA-4099-46BD-8015-E64E1D78E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D135D-CBCC-4292-AFEF-81717B7B511C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A911FC-1B89-401E-80B1-0F81DE574E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89ED8-F480-4988-9C1B-3DA11A281266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D6E150-AB19-4F1C-9E5F-EE8502C4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F52B28-11EC-47F3-86EB-10C67728C359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551FA-DFB0-4B04-8B4F-EEFAE6BE3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A7299C-32B9-456A-9B37-32904A2B112D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F9166-AAEE-4274-98F5-D0783CEC57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207705-09C9-4C3A-BDFD-A30EF138450F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054A6-59D8-42B5-A1E8-FB4F4F6AF8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08CB20-DB99-44EF-97BB-C788C8462DDF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383AD-3370-4DA9-A0C5-1AE4188A3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871265-E01F-4707-BB83-42F1A65CAB90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CB025-A669-4B1E-9A8A-74E5F8F0C7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806FDB-42F3-41C2-B1DD-42F18D92FB25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A4553-E60C-49F6-B895-71F3E217B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0EBABB-8603-4DFE-A2A1-88CDEE8BF7BC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DBF5F9">
                    <a:shade val="90000"/>
                  </a:srgb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FB9510E-1B14-4C1C-8CE9-739DAC4C71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5F4C4F-93CE-4540-AD21-24F40C932F2F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A42799-4C93-43F4-AD40-0929E415FF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243B66FA-708F-4ECD-A3A1-0F5C4EE18D00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C13582E8-35D5-453C-B84E-E027086B93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39808C7-4F13-48FB-A357-0B7912546ECD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6899609-5BA5-4E38-AB9C-FDB69769D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238343-BFA0-4B95-9305-F960B49FDE21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9A6D10BD-E9CF-4FA9-9BD8-075CDE82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F1D7D24-E8F4-4B0D-B089-3CBC06DD00FC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8C4BB900-1304-426D-986D-E30F2BF39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Rectangle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ight Triangle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52E9680-1F69-476B-8D1F-74D3FFC57278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0891707-D3D8-4700-97BB-12253DA1E8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BAE1D1F-2FB8-487D-B0B8-120107F81C2F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6F60266C-0102-413E-93D5-D0C91E71A0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13443972-3881-4CCF-97F3-A0AABD497685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FAE7508C-7D06-4D00-B8C7-F2CF82A1EB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solidFill>
                <a:prstClr val="black"/>
              </a:solidFill>
              <a:latin typeface="+mn-lt"/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A8691BFD-A194-4458-8EE8-0CE3C6ADD97A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rgbClr val="04617B">
                    <a:shade val="90000"/>
                  </a:srgbClr>
                </a:solidFill>
              </a:defRPr>
            </a:lvl1pPr>
          </a:lstStyle>
          <a:p>
            <a:pPr>
              <a:defRPr/>
            </a:pPr>
            <a:fld id="{850B21A8-5F61-4C59-A309-DC5FBBFBB0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>
                <a:solidFill>
                  <a:prstClr val="black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C88A3E7F-DC97-4A76-8689-E10898A5BCEF}" type="datetimeFigureOut">
              <a:rPr lang="en-US"/>
              <a:pPr>
                <a:defRPr/>
              </a:pPr>
              <a:t>8/27/2019</a:t>
            </a:fld>
            <a:endParaRPr lang="en-US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64F8AAA-6697-4F4B-AFE8-A653ACF795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2" r:id="rId2"/>
    <p:sldLayoutId id="2147483691" r:id="rId3"/>
    <p:sldLayoutId id="2147483690" r:id="rId4"/>
    <p:sldLayoutId id="2147483689" r:id="rId5"/>
    <p:sldLayoutId id="2147483688" r:id="rId6"/>
    <p:sldLayoutId id="2147483687" r:id="rId7"/>
    <p:sldLayoutId id="2147483686" r:id="rId8"/>
    <p:sldLayoutId id="2147483685" r:id="rId9"/>
    <p:sldLayoutId id="2147483684" r:id="rId10"/>
    <p:sldLayoutId id="2147483683" r:id="rId11"/>
  </p:sldLayoutIdLst>
  <p:transition spd="slow">
    <p:cover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1">
          <a:blip r:embed="rId3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304800" y="1066800"/>
            <a:ext cx="8839200" cy="210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>
                <a:solidFill>
                  <a:srgbClr val="0000CC"/>
                </a:solidFill>
                <a:latin typeface=".VnAristote" pitchFamily="34" charset="0"/>
              </a:rPr>
              <a:t>Chµo mõng c¸c thÇy c« gi¸o</a:t>
            </a:r>
            <a:r>
              <a:rPr lang="vi-VN" sz="4400">
                <a:solidFill>
                  <a:srgbClr val="0000CC"/>
                </a:solidFill>
                <a:latin typeface=".VnAristote" pitchFamily="34" charset="0"/>
              </a:rPr>
              <a:t> </a:t>
            </a:r>
            <a:r>
              <a:rPr lang="en-US" sz="4400">
                <a:solidFill>
                  <a:srgbClr val="0000CC"/>
                </a:solidFill>
                <a:latin typeface=".VnAristote" pitchFamily="34" charset="0"/>
              </a:rPr>
              <a:t>vÒ dù giê </a:t>
            </a:r>
            <a:endParaRPr lang="vi-VN" sz="4400">
              <a:solidFill>
                <a:srgbClr val="0000CC"/>
              </a:solidFill>
              <a:latin typeface=".VnAristote" pitchFamily="34" charset="0"/>
            </a:endParaRPr>
          </a:p>
          <a:p>
            <a:pPr algn="ctr"/>
            <a:r>
              <a:rPr lang="vi-VN" sz="4400">
                <a:solidFill>
                  <a:srgbClr val="0000CC"/>
                </a:solidFill>
                <a:latin typeface=".VnAristote" pitchFamily="34" charset="0"/>
              </a:rPr>
              <a:t>M«n: To¸n          </a:t>
            </a:r>
            <a:r>
              <a:rPr lang="en-US" sz="4400">
                <a:solidFill>
                  <a:srgbClr val="0000CC"/>
                </a:solidFill>
                <a:latin typeface=".VnAristote" pitchFamily="34" charset="0"/>
              </a:rPr>
              <a:t>líp </a:t>
            </a:r>
            <a:r>
              <a:rPr lang="vi-VN" sz="4400">
                <a:solidFill>
                  <a:srgbClr val="0000CC"/>
                </a:solidFill>
                <a:latin typeface=".VnAristote" pitchFamily="34" charset="0"/>
              </a:rPr>
              <a:t>3</a:t>
            </a:r>
            <a:r>
              <a:rPr lang="en-US" sz="4400">
                <a:solidFill>
                  <a:srgbClr val="0000CC"/>
                </a:solidFill>
                <a:latin typeface=".VnAristote" pitchFamily="34" charset="0"/>
              </a:rPr>
              <a:t>A</a:t>
            </a:r>
            <a:endParaRPr lang="vi-VN" sz="4400">
              <a:solidFill>
                <a:srgbClr val="0000CC"/>
              </a:solidFill>
              <a:latin typeface=".VnAristote" pitchFamily="34" charset="0"/>
            </a:endParaRPr>
          </a:p>
          <a:p>
            <a:pPr algn="ctr"/>
            <a:r>
              <a:rPr lang="vi-VN" sz="4400">
                <a:solidFill>
                  <a:srgbClr val="0000CC"/>
                </a:solidFill>
                <a:latin typeface=".VnAristote" pitchFamily="34" charset="0"/>
              </a:rPr>
              <a:t>Gi¸o viªn: </a:t>
            </a:r>
            <a:r>
              <a:rPr lang="en-US" sz="4400">
                <a:solidFill>
                  <a:srgbClr val="0000CC"/>
                </a:solidFill>
                <a:latin typeface=".VnAristote" pitchFamily="34" charset="0"/>
              </a:rPr>
              <a:t>NguyÔn ThÞ Nhô</a:t>
            </a:r>
          </a:p>
        </p:txBody>
      </p:sp>
      <p:pic>
        <p:nvPicPr>
          <p:cNvPr id="24579" name="Picture 4" descr="flyswa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39200" y="5486400"/>
            <a:ext cx="130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5" descr="flyswat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839200" y="5638800"/>
            <a:ext cx="130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6"/>
          <p:cNvSpPr txBox="1">
            <a:spLocks noChangeArrowheads="1"/>
          </p:cNvSpPr>
          <p:nvPr/>
        </p:nvSpPr>
        <p:spPr bwMode="auto">
          <a:xfrm>
            <a:off x="0" y="304800"/>
            <a:ext cx="883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TIỂU HỌC NINH HIỆP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144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Kiểm tra bài cũ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868488"/>
            <a:ext cx="838200" cy="646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9400" y="1868488"/>
            <a:ext cx="762000" cy="646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62400" y="1868488"/>
            <a:ext cx="838200" cy="646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1868488"/>
            <a:ext cx="762000" cy="646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96000" y="1905000"/>
            <a:ext cx="762000" cy="64611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962400" y="1868488"/>
            <a:ext cx="838200" cy="64611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6096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15240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5146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51816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43434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3429000" y="1143000"/>
            <a:ext cx="7620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FF0000"/>
              </a:solidFill>
              <a:latin typeface="Constantia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04800" y="3592513"/>
            <a:ext cx="36576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chemeClr val="accent1"/>
                </a:solidFill>
                <a:latin typeface="Constantia" pitchFamily="18" charset="0"/>
              </a:rPr>
              <a:t>  </a:t>
            </a:r>
            <a:r>
              <a:rPr lang="vi-VN">
                <a:solidFill>
                  <a:schemeClr val="accent1"/>
                </a:solidFill>
                <a:latin typeface="Times New Roman" pitchFamily="18" charset="0"/>
              </a:rPr>
              <a:t>----------------------------------</a:t>
            </a:r>
            <a:endParaRPr lang="en-US">
              <a:latin typeface="Constantia" pitchFamily="18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3956050" y="3313113"/>
            <a:ext cx="3584575" cy="731837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42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6     :       </a:t>
            </a:r>
            <a:r>
              <a:rPr lang="en-US" sz="4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r>
              <a:rPr lang="en-US" sz="3200">
                <a:effectLst>
                  <a:outerShdw blurRad="38100" dist="38100" dir="2700000" algn="tl">
                    <a:srgbClr val="C0C0C0"/>
                  </a:outerShdw>
                </a:effectLst>
              </a:rPr>
              <a:t>    =</a:t>
            </a:r>
            <a:r>
              <a:rPr lang="en-US" sz="4200"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733800" y="4419600"/>
            <a:ext cx="1600200" cy="4572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Soá</a:t>
            </a:r>
            <a:r>
              <a:rPr lang="en-US" sz="2400" b="1" dirty="0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bò</a:t>
            </a:r>
            <a:r>
              <a:rPr lang="en-US" sz="2400" b="1" dirty="0">
                <a:solidFill>
                  <a:srgbClr val="000000"/>
                </a:solidFill>
                <a:latin typeface="VNI-ThienHoang" pitchFamily="2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chia</a:t>
            </a:r>
            <a:endParaRPr lang="en-US" sz="2400" b="1" dirty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5486400" y="4419600"/>
            <a:ext cx="1414463" cy="476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Soá</a:t>
            </a:r>
            <a:r>
              <a:rPr lang="en-US" sz="2400" b="1" dirty="0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chia</a:t>
            </a:r>
            <a:endParaRPr lang="en-US" sz="2400" b="1" dirty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7010400" y="4435475"/>
            <a:ext cx="1109663" cy="44132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Thöông</a:t>
            </a:r>
            <a:endParaRPr lang="en-US" sz="2400" b="1" dirty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 flipV="1">
            <a:off x="4419600" y="4032250"/>
            <a:ext cx="0" cy="38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 flipV="1">
            <a:off x="6172200" y="4038600"/>
            <a:ext cx="0" cy="38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 flipV="1">
            <a:off x="7467600" y="4032250"/>
            <a:ext cx="0" cy="38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" name="Rectangle 12"/>
          <p:cNvSpPr>
            <a:spLocks noChangeArrowheads="1"/>
          </p:cNvSpPr>
          <p:nvPr/>
        </p:nvSpPr>
        <p:spPr bwMode="auto">
          <a:xfrm>
            <a:off x="7239000" y="3276600"/>
            <a:ext cx="609600" cy="738188"/>
          </a:xfrm>
          <a:prstGeom prst="rect">
            <a:avLst/>
          </a:prstGeom>
          <a:solidFill>
            <a:schemeClr val="bg1"/>
          </a:solidFill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3 </a:t>
            </a:r>
            <a:r>
              <a:rPr lang="en-US" sz="4200" dirty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 </a:t>
            </a:r>
          </a:p>
        </p:txBody>
      </p:sp>
      <p:sp>
        <p:nvSpPr>
          <p:cNvPr id="21" name="Rectangle 43"/>
          <p:cNvSpPr>
            <a:spLocks noChangeArrowheads="1"/>
          </p:cNvSpPr>
          <p:nvPr/>
        </p:nvSpPr>
        <p:spPr bwMode="auto">
          <a:xfrm>
            <a:off x="5867400" y="3429000"/>
            <a:ext cx="554038" cy="496888"/>
          </a:xfrm>
          <a:prstGeom prst="rect">
            <a:avLst/>
          </a:prstGeom>
          <a:solidFill>
            <a:srgbClr val="18B035"/>
          </a:solidFill>
          <a:ln w="9525">
            <a:solidFill>
              <a:srgbClr val="66FFCC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onstantia" pitchFamily="18" charset="0"/>
            </a:endParaRPr>
          </a:p>
        </p:txBody>
      </p:sp>
      <p:sp>
        <p:nvSpPr>
          <p:cNvPr id="22" name="Text Box 32"/>
          <p:cNvSpPr txBox="1">
            <a:spLocks noChangeArrowheads="1"/>
          </p:cNvSpPr>
          <p:nvPr/>
        </p:nvSpPr>
        <p:spPr bwMode="auto">
          <a:xfrm>
            <a:off x="4079875" y="2570163"/>
            <a:ext cx="4073525" cy="554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000">
                <a:latin typeface="Times New Roman" pitchFamily="18" charset="0"/>
              </a:rPr>
              <a:t>Có phép chia:</a:t>
            </a:r>
          </a:p>
        </p:txBody>
      </p:sp>
      <p:sp>
        <p:nvSpPr>
          <p:cNvPr id="2" name="Rectangle 15"/>
          <p:cNvSpPr>
            <a:spLocks noChangeArrowheads="1"/>
          </p:cNvSpPr>
          <p:nvPr/>
        </p:nvSpPr>
        <p:spPr bwMode="auto">
          <a:xfrm>
            <a:off x="5486400" y="4419600"/>
            <a:ext cx="1414463" cy="47625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Soá</a:t>
            </a:r>
            <a:r>
              <a:rPr lang="en-US" sz="2400" b="1" dirty="0">
                <a:solidFill>
                  <a:srgbClr val="000000"/>
                </a:solidFill>
                <a:latin typeface="VNI-Times" pitchFamily="2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VNI-Times" pitchFamily="2" charset="0"/>
              </a:rPr>
              <a:t>chia</a:t>
            </a:r>
            <a:endParaRPr lang="en-US" sz="2400" b="1" dirty="0">
              <a:solidFill>
                <a:srgbClr val="000000"/>
              </a:solidFill>
              <a:latin typeface="VNI-Times" pitchFamily="2" charset="0"/>
            </a:endParaRPr>
          </a:p>
        </p:txBody>
      </p:sp>
      <p:sp>
        <p:nvSpPr>
          <p:cNvPr id="3" name="Line 18"/>
          <p:cNvSpPr>
            <a:spLocks noChangeShapeType="1"/>
          </p:cNvSpPr>
          <p:nvPr/>
        </p:nvSpPr>
        <p:spPr bwMode="auto">
          <a:xfrm flipV="1">
            <a:off x="6172200" y="4038600"/>
            <a:ext cx="0" cy="38735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3.34875E-6 L -3.33333E-6 0.24421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4875E-6 L -0.10834 0.42183 " pathEditMode="relative" rAng="0" ptsTypes="AA">
                                      <p:cBhvr>
                                        <p:cTn id="13" dur="500" fill="hold"/>
                                        <p:tgtEl>
                                          <p:spTgt spid="348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7" y="21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4 0.00023 L -0.11667 0.24445 " pathEditMode="relative" rAng="0" ptsTypes="AA">
                                      <p:cBhvr>
                                        <p:cTn id="16" dur="500" fill="hold"/>
                                        <p:tgtEl>
                                          <p:spTgt spid="348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3.34875E-6 L -0.225 0.42183 " pathEditMode="relative" rAng="0" ptsTypes="AA">
                                      <p:cBhvr>
                                        <p:cTn id="19" dur="500" fill="hold"/>
                                        <p:tgtEl>
                                          <p:spTgt spid="348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50" y="210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225 0.24422 " pathEditMode="relative" rAng="0" ptsTypes="AA">
                                      <p:cBhvr>
                                        <p:cTn id="22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1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42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34 -2.22222E-6 L -0.325 0.42176 " pathEditMode="relative" rAng="0" ptsTypes="AA">
                                      <p:cBhvr>
                                        <p:cTn id="25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7" y="2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19" grpId="0" animBg="1"/>
      <p:bldP spid="34820" grpId="0" animBg="1"/>
      <p:bldP spid="34821" grpId="0" animBg="1"/>
      <p:bldP spid="34822" grpId="0" animBg="1"/>
      <p:bldP spid="34823" grpId="0" animBg="1"/>
      <p:bldP spid="9" grpId="0"/>
      <p:bldP spid="11" grpId="0" animBg="1"/>
      <p:bldP spid="12" grpId="0" animBg="1"/>
      <p:bldP spid="13" grpId="0" animBg="1"/>
      <p:bldP spid="13" grpId="1" animBg="1"/>
      <p:bldP spid="14" grpId="0" animBg="1"/>
      <p:bldP spid="15" grpId="0" animBg="1"/>
      <p:bldP spid="16" grpId="0" animBg="1"/>
      <p:bldP spid="16" grpId="1" animBg="1"/>
      <p:bldP spid="17" grpId="0" animBg="1"/>
      <p:bldP spid="19" grpId="0" animBg="1"/>
      <p:bldP spid="21" grpId="0" animBg="1"/>
      <p:bldP spid="21" grpId="1" animBg="1"/>
      <p:bldP spid="22" grpId="0"/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19200" y="838200"/>
            <a:ext cx="601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vi-VN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  <a:cs typeface="+mn-cs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371600" y="1219200"/>
            <a:ext cx="350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u="sng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Bµi</a:t>
            </a:r>
            <a:r>
              <a:rPr lang="en-US" sz="3200" b="1" u="sng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1: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TÝnh </a:t>
            </a:r>
            <a:r>
              <a:rPr lang="en-US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nhÈm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: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  <a:cs typeface="+mn-cs"/>
            </a:endParaRP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600200" y="2209800"/>
            <a:ext cx="20574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35 : 5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35 : 7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1524000" y="4114800"/>
            <a:ext cx="2133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28 : 7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28 : 4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419600" y="2209800"/>
            <a:ext cx="21336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24 : 6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24 : 4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4419600" y="4114800"/>
            <a:ext cx="2286000" cy="1465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21 : 3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21 : 7 =</a:t>
            </a:r>
            <a:r>
              <a:rPr lang="en-US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...</a:t>
            </a: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5867400" y="4921250"/>
            <a:ext cx="533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3600" b="1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</a:endParaRP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2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2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1" grpId="0"/>
      <p:bldP spid="9222" grpId="0"/>
      <p:bldP spid="9223" grpId="0"/>
      <p:bldP spid="92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447800" y="838200"/>
            <a:ext cx="3657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3600" b="1" u="sng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Bµi 2: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</a:rPr>
              <a:t>  </a:t>
            </a:r>
            <a:r>
              <a:rPr lang="en-US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Tìm x</a:t>
            </a:r>
            <a:endParaRPr lang="en-US" sz="4000" b="1" i="1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371600" y="1905000"/>
            <a:ext cx="2819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a,  12 :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= 2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447800" y="2590800"/>
            <a:ext cx="259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b, 42 :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= 6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4495800" y="19050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c, 27 :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= 3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209800" y="304800"/>
            <a:ext cx="365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vi-VN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  <a:cs typeface="+mn-cs"/>
            </a:endParaRP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1905000" y="114300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endParaRPr lang="vi-VN">
              <a:effectLst>
                <a:outerShdw blurRad="38100" dist="38100" dir="2700000" algn="tl">
                  <a:srgbClr val="C0C0C0"/>
                </a:outerShdw>
              </a:effectLst>
              <a:latin typeface=".VnTime" pitchFamily="34" charset="0"/>
              <a:cs typeface="+mn-cs"/>
            </a:endParaRPr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419600" y="2667000"/>
            <a:ext cx="2514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d, 36 :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= 4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819400" y="4191000"/>
            <a:ext cx="243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g, </a:t>
            </a:r>
            <a:r>
              <a:rPr lang="vi-VN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x 7 = 70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2819400" y="3505200"/>
            <a:ext cx="220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e, </a:t>
            </a:r>
            <a:r>
              <a:rPr lang="en-US" sz="32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x</a:t>
            </a:r>
            <a:r>
              <a:rPr 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.VnTime" pitchFamily="34" charset="0"/>
                <a:cs typeface="+mn-cs"/>
              </a:rPr>
              <a:t> : 5 = 4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10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12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12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70" grpId="0"/>
      <p:bldP spid="11273" grpId="0"/>
      <p:bldP spid="11283" grpId="0"/>
      <p:bldP spid="11286" grpId="0"/>
      <p:bldP spid="112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Box 3"/>
          <p:cNvSpPr txBox="1">
            <a:spLocks noChangeArrowheads="1"/>
          </p:cNvSpPr>
          <p:nvPr/>
        </p:nvSpPr>
        <p:spPr bwMode="auto">
          <a:xfrm>
            <a:off x="685800" y="1143000"/>
            <a:ext cx="7696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vi-VN" sz="2800" b="1">
                <a:latin typeface="Times New Roman" pitchFamily="18" charset="0"/>
                <a:cs typeface="Times New Roman" pitchFamily="18" charset="0"/>
              </a:rPr>
              <a:t>Bài 3:</a:t>
            </a:r>
            <a:r>
              <a:rPr lang="vi-VN" sz="28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 phép chia hết, 7 chia cho mấy để được:</a:t>
            </a:r>
          </a:p>
          <a:p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a) Thương lớn nhất?</a:t>
            </a:r>
          </a:p>
          <a:p>
            <a:r>
              <a:rPr lang="vi-VN" sz="2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b) Thương bé nhất?</a:t>
            </a:r>
            <a:endParaRPr lang="en-US" sz="28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895850" y="1600200"/>
            <a:ext cx="74295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6324600" y="1600200"/>
            <a:ext cx="6096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2"/>
          <p:cNvSpPr txBox="1">
            <a:spLocks noChangeArrowheads="1"/>
          </p:cNvSpPr>
          <p:nvPr/>
        </p:nvSpPr>
        <p:spPr bwMode="auto">
          <a:xfrm>
            <a:off x="304800" y="1447800"/>
            <a:ext cx="86106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a) - Để thương lớn nhất thì số chia phải bé nhất.</a:t>
            </a:r>
          </a:p>
          <a:p>
            <a:pPr>
              <a:spcBef>
                <a:spcPct val="50000"/>
              </a:spcBef>
            </a:pPr>
            <a:r>
              <a:rPr lang="en-US" sz="2000"/>
              <a:t>- Số chia không thể bằng 0 vì phép chia 7 : 0 không thể thực hiện được.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Số chia bằng 1 thì 7 : 1 = 7 (</a:t>
            </a:r>
            <a:r>
              <a:rPr lang="vi-VN" sz="2000"/>
              <a:t>chon)</a:t>
            </a:r>
            <a:endParaRPr lang="en-US" sz="2400">
              <a:latin typeface="Times New Roman" pitchFamily="18" charset="0"/>
            </a:endParaRPr>
          </a:p>
          <a:p>
            <a:pPr>
              <a:spcBef>
                <a:spcPct val="50000"/>
              </a:spcBef>
            </a:pPr>
            <a:r>
              <a:rPr lang="en-US" sz="2000"/>
              <a:t>-&gt; Vậy trong phép chia hết, 7 : 1 để được thương lớn nhất: 7 : 1 = 7.</a:t>
            </a:r>
          </a:p>
        </p:txBody>
      </p:sp>
      <p:sp>
        <p:nvSpPr>
          <p:cNvPr id="33794" name="Text Box 3"/>
          <p:cNvSpPr txBox="1">
            <a:spLocks noChangeArrowheads="1"/>
          </p:cNvSpPr>
          <p:nvPr/>
        </p:nvSpPr>
        <p:spPr bwMode="auto">
          <a:xfrm>
            <a:off x="1143000" y="6096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Bài 3: </a:t>
            </a:r>
            <a:r>
              <a:rPr lang="en-US" sz="2400">
                <a:solidFill>
                  <a:srgbClr val="FF0000"/>
                </a:solidFill>
              </a:rPr>
              <a:t>Bài giải</a:t>
            </a:r>
            <a:r>
              <a:rPr lang="en-US" sz="2400"/>
              <a:t> </a:t>
            </a:r>
          </a:p>
        </p:txBody>
      </p:sp>
      <p:sp>
        <p:nvSpPr>
          <p:cNvPr id="33795" name="Text Box 4"/>
          <p:cNvSpPr txBox="1">
            <a:spLocks noChangeArrowheads="1"/>
          </p:cNvSpPr>
          <p:nvPr/>
        </p:nvSpPr>
        <p:spPr bwMode="auto">
          <a:xfrm>
            <a:off x="304800" y="3657600"/>
            <a:ext cx="8153400" cy="176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b) - Để thương bé nhất thì số chia phải lớn nhất.</a:t>
            </a:r>
          </a:p>
          <a:p>
            <a:pPr>
              <a:spcBef>
                <a:spcPct val="50000"/>
              </a:spcBef>
            </a:pPr>
            <a:r>
              <a:rPr lang="en-US" sz="2000"/>
              <a:t>- Vì số bị chia bằng 7 nên số chia cũng bằng 7.</a:t>
            </a: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sz="2000"/>
              <a:t> Số chia bằng 7 thì 7 : 7 = 1.</a:t>
            </a:r>
          </a:p>
          <a:p>
            <a:pPr>
              <a:spcBef>
                <a:spcPct val="50000"/>
              </a:spcBef>
            </a:pPr>
            <a:r>
              <a:rPr lang="en-US" sz="2000"/>
              <a:t>-&gt; Vậy trong phép chia hết, 7 : 7 để được thương bé nhất: 7 : 7 = 1.</a:t>
            </a:r>
          </a:p>
        </p:txBody>
      </p:sp>
    </p:spTree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ext Box 3"/>
          <p:cNvSpPr txBox="1">
            <a:spLocks noChangeArrowheads="1"/>
          </p:cNvSpPr>
          <p:nvPr/>
        </p:nvSpPr>
        <p:spPr bwMode="auto">
          <a:xfrm>
            <a:off x="0" y="1598613"/>
            <a:ext cx="8839200" cy="338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200">
                <a:solidFill>
                  <a:srgbClr val="0000CC"/>
                </a:solidFill>
                <a:latin typeface=".VnAristote" pitchFamily="34" charset="0"/>
              </a:rPr>
              <a:t>Xin ch©n thµnh c¶m ¬n</a:t>
            </a:r>
          </a:p>
          <a:p>
            <a:pPr algn="ctr"/>
            <a:r>
              <a:rPr lang="en-US" sz="7200">
                <a:solidFill>
                  <a:srgbClr val="0000CC"/>
                </a:solidFill>
                <a:latin typeface=".VnAristote" pitchFamily="34" charset="0"/>
              </a:rPr>
              <a:t>Vµ kÝnh chóc quý thÇy c« m¹nh kháe!</a:t>
            </a:r>
          </a:p>
        </p:txBody>
      </p:sp>
      <p:pic>
        <p:nvPicPr>
          <p:cNvPr id="35842" name="Picture 4" descr="flysw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5486400"/>
            <a:ext cx="130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3" name="Picture 5" descr="flyswat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839200" y="5638800"/>
            <a:ext cx="130175" cy="16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4" name="Text Box 6"/>
          <p:cNvSpPr txBox="1">
            <a:spLocks noChangeArrowheads="1"/>
          </p:cNvSpPr>
          <p:nvPr/>
        </p:nvSpPr>
        <p:spPr bwMode="auto">
          <a:xfrm>
            <a:off x="0" y="533400"/>
            <a:ext cx="883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vi-VN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ƯỜNG</a:t>
            </a:r>
            <a:r>
              <a:rPr lang="en-US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TIỂU HỌC NINH HIỆP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9&quot;/&gt;&lt;/object&gt;&lt;object type=&quot;3&quot; unique_id=&quot;10006&quot;&gt;&lt;property id=&quot;20148&quot; value=&quot;5&quot;/&gt;&lt;property id=&quot;20300&quot; value=&quot;Slide 10&quot;/&gt;&lt;property id=&quot;20307&quot; value=&quot;260&quot;/&gt;&lt;/object&gt;&lt;object type=&quot;3&quot; unique_id=&quot;10022&quot;&gt;&lt;property id=&quot;20148&quot; value=&quot;5&quot;/&gt;&lt;property id=&quot;20300&quot; value=&quot;Slide 4&quot;/&gt;&lt;property id=&quot;20307&quot; value=&quot;261&quot;/&gt;&lt;/object&gt;&lt;object type=&quot;3&quot; unique_id=&quot;10067&quot;&gt;&lt;property id=&quot;20148&quot; value=&quot;5&quot;/&gt;&lt;property id=&quot;20300&quot; value=&quot;Slide 2&quot;/&gt;&lt;property id=&quot;20307&quot; value=&quot;268&quot;/&gt;&lt;/object&gt;&lt;object type=&quot;3&quot; unique_id=&quot;10068&quot;&gt;&lt;property id=&quot;20148&quot; value=&quot;5&quot;/&gt;&lt;property id=&quot;20300&quot; value=&quot;Slide 3&quot;/&gt;&lt;property id=&quot;20307&quot; value=&quot;269&quot;/&gt;&lt;/object&gt;&lt;object type=&quot;3&quot; unique_id=&quot;10131&quot;&gt;&lt;property id=&quot;20148&quot; value=&quot;5&quot;/&gt;&lt;property id=&quot;20300&quot; value=&quot;Slide 8&quot;/&gt;&lt;property id=&quot;20307&quot; value=&quot;276&quot;/&gt;&lt;/object&gt;&lt;object type=&quot;3&quot; unique_id=&quot;10132&quot;&gt;&lt;property id=&quot;20148&quot; value=&quot;5&quot;/&gt;&lt;property id=&quot;20300&quot; value=&quot;Slide 9&quot;/&gt;&lt;property id=&quot;20307&quot; value=&quot;277&quot;/&gt;&lt;/object&gt;&lt;object type=&quot;3&quot; unique_id=&quot;10318&quot;&gt;&lt;property id=&quot;20148&quot; value=&quot;5&quot;/&gt;&lt;property id=&quot;20300&quot; value=&quot;Slide 5&quot;/&gt;&lt;property id=&quot;20307&quot; value=&quot;278&quot;/&gt;&lt;/object&gt;&lt;object type=&quot;3&quot; unique_id=&quot;10320&quot;&gt;&lt;property id=&quot;20148&quot; value=&quot;5&quot;/&gt;&lt;property id=&quot;20300&quot; value=&quot;Slide 6&quot;/&gt;&lt;property id=&quot;20307&quot; value=&quot;281&quot;/&gt;&lt;/object&gt;&lt;object type=&quot;3&quot; unique_id=&quot;10398&quot;&gt;&lt;property id=&quot;20148&quot; value=&quot;5&quot;/&gt;&lt;property id=&quot;20300&quot; value=&quot;Slide 7&quot;/&gt;&lt;property id=&quot;20307&quot; value=&quot;282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ow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1778</TotalTime>
  <Words>236</Words>
  <Application>Microsoft Office PowerPoint</Application>
  <PresentationFormat>On-screen Show (4:3)</PresentationFormat>
  <Paragraphs>51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Design Template</vt:lpstr>
      </vt:variant>
      <vt:variant>
        <vt:i4>11</vt:i4>
      </vt:variant>
      <vt:variant>
        <vt:lpstr>Slide Titles</vt:lpstr>
      </vt:variant>
      <vt:variant>
        <vt:i4>9</vt:i4>
      </vt:variant>
    </vt:vector>
  </HeadingPairs>
  <TitlesOfParts>
    <vt:vector size="29" baseType="lpstr">
      <vt:lpstr>Arial</vt:lpstr>
      <vt:lpstr>Calibri</vt:lpstr>
      <vt:lpstr>Constantia</vt:lpstr>
      <vt:lpstr>Wingdings 2</vt:lpstr>
      <vt:lpstr>.VnAristote</vt:lpstr>
      <vt:lpstr>Times New Roman</vt:lpstr>
      <vt:lpstr>VNI-Times</vt:lpstr>
      <vt:lpstr>VNI-ThienHoang</vt:lpstr>
      <vt:lpstr>.VnTime</vt:lpstr>
      <vt:lpstr>Flow</vt:lpstr>
      <vt:lpstr>Default Design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Flow</vt:lpstr>
      <vt:lpstr>Slide 1</vt:lpstr>
      <vt:lpstr>Kiểm tra bài cũ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Nội dung chính</dc:title>
  <dc:creator>SONY</dc:creator>
  <cp:lastModifiedBy>An An</cp:lastModifiedBy>
  <cp:revision>146</cp:revision>
  <dcterms:created xsi:type="dcterms:W3CDTF">2015-09-22T17:23:20Z</dcterms:created>
  <dcterms:modified xsi:type="dcterms:W3CDTF">2019-08-27T04:00:48Z</dcterms:modified>
</cp:coreProperties>
</file>